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19"/>
  </p:notesMasterIdLst>
  <p:sldIdLst>
    <p:sldId id="401" r:id="rId5"/>
    <p:sldId id="403" r:id="rId6"/>
    <p:sldId id="404" r:id="rId7"/>
    <p:sldId id="405" r:id="rId8"/>
    <p:sldId id="396" r:id="rId9"/>
    <p:sldId id="411" r:id="rId10"/>
    <p:sldId id="415" r:id="rId11"/>
    <p:sldId id="419" r:id="rId12"/>
    <p:sldId id="420" r:id="rId13"/>
    <p:sldId id="412" r:id="rId14"/>
    <p:sldId id="418" r:id="rId15"/>
    <p:sldId id="410" r:id="rId16"/>
    <p:sldId id="397" r:id="rId17"/>
    <p:sldId id="4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208" autoAdjust="0"/>
  </p:normalViewPr>
  <p:slideViewPr>
    <p:cSldViewPr snapToGrid="0">
      <p:cViewPr varScale="1">
        <p:scale>
          <a:sx n="108" d="100"/>
          <a:sy n="108" d="100"/>
        </p:scale>
        <p:origin x="114" y="1230"/>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Imported and scaled training, validation and testing batches of x ray images from Kaggle.</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Modeling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Created several convolutional models with different hidden neurons and layers.</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Training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Trained the different models on the training batch.</a:t>
          </a:r>
          <a:endParaRPr lang="en-US" sz="1200" dirty="0"/>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Evaluating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Evaluated the model on the validation and test batches using the Adam optimizer, binary cross-entropy loss function, and the accuracy metric. I also evaluate the models using the recall metric.</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Tunning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Experimented with different numbers of hidden neurons and layers and compare results.</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82945"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63357" y="457566"/>
          <a:ext cx="3239174" cy="6312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18" rIns="145436" bIns="34418" numCol="1" spcCol="1270" anchor="ctr" anchorCtr="0">
          <a:noAutofit/>
        </a:bodyPr>
        <a:lstStyle/>
        <a:p>
          <a:pPr marL="0" lvl="0" indent="0" algn="l" defTabSz="533400">
            <a:lnSpc>
              <a:spcPct val="90000"/>
            </a:lnSpc>
            <a:spcBef>
              <a:spcPct val="0"/>
            </a:spcBef>
            <a:spcAft>
              <a:spcPct val="35000"/>
            </a:spcAft>
            <a:buNone/>
          </a:pPr>
          <a:r>
            <a:rPr lang="en-US" sz="1200" b="0" i="0" u="none" kern="1200" dirty="0"/>
            <a:t>Imported and scaled training, validation and testing batches of x ray images from Kaggle.</a:t>
          </a:r>
          <a:endParaRPr lang="en-US" sz="1200" kern="1200" dirty="0"/>
        </a:p>
      </dsp:txBody>
      <dsp:txXfrm>
        <a:off x="63357" y="457566"/>
        <a:ext cx="3239174" cy="631284"/>
      </dsp:txXfrm>
    </dsp:sp>
    <dsp:sp modelId="{5C96A5F5-16B2-4AEA-9591-B66C220F4A65}">
      <dsp:nvSpPr>
        <dsp:cNvPr id="0" name=""/>
        <dsp:cNvSpPr/>
      </dsp:nvSpPr>
      <dsp:spPr>
        <a:xfrm>
          <a:off x="344443"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44443" y="1836462"/>
        <a:ext cx="2677003" cy="386443"/>
      </dsp:txXfrm>
    </dsp:sp>
    <dsp:sp modelId="{B3AC6DBE-85B6-4AF3-BADF-7E1E82B735CC}">
      <dsp:nvSpPr>
        <dsp:cNvPr id="0" name=""/>
        <dsp:cNvSpPr/>
      </dsp:nvSpPr>
      <dsp:spPr>
        <a:xfrm>
          <a:off x="1635922"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607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6485" y="2331005"/>
          <a:ext cx="3239174" cy="6312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18" rIns="145436" bIns="34418" numCol="1" spcCol="1270" anchor="ctr" anchorCtr="0">
          <a:noAutofit/>
        </a:bodyPr>
        <a:lstStyle/>
        <a:p>
          <a:pPr marL="0" lvl="0" indent="0" algn="l" defTabSz="533400">
            <a:lnSpc>
              <a:spcPct val="90000"/>
            </a:lnSpc>
            <a:spcBef>
              <a:spcPct val="0"/>
            </a:spcBef>
            <a:spcAft>
              <a:spcPct val="35000"/>
            </a:spcAft>
            <a:buNone/>
          </a:pPr>
          <a:r>
            <a:rPr lang="en-US" sz="1200" b="0" i="0" u="none" kern="1200" dirty="0"/>
            <a:t>Created several convolutional models with different hidden neurons and layers.</a:t>
          </a:r>
          <a:endParaRPr lang="en-US" sz="1200" kern="1200" dirty="0"/>
        </a:p>
      </dsp:txBody>
      <dsp:txXfrm>
        <a:off x="1736485" y="2331005"/>
        <a:ext cx="3239174" cy="631284"/>
      </dsp:txXfrm>
    </dsp:sp>
    <dsp:sp modelId="{730471FC-8FAF-49B2-8F42-63D391F759BE}">
      <dsp:nvSpPr>
        <dsp:cNvPr id="0" name=""/>
        <dsp:cNvSpPr/>
      </dsp:nvSpPr>
      <dsp:spPr>
        <a:xfrm>
          <a:off x="2017570" y="1196949"/>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Modeling</a:t>
          </a:r>
          <a:endParaRPr lang="en-US" sz="2000" kern="1200" dirty="0"/>
        </a:p>
      </dsp:txBody>
      <dsp:txXfrm>
        <a:off x="2017570" y="1196949"/>
        <a:ext cx="2677003" cy="386443"/>
      </dsp:txXfrm>
    </dsp:sp>
    <dsp:sp modelId="{F34C40A7-6131-4EF1-9887-E7EEA86D1562}">
      <dsp:nvSpPr>
        <dsp:cNvPr id="0" name=""/>
        <dsp:cNvSpPr/>
      </dsp:nvSpPr>
      <dsp:spPr>
        <a:xfrm>
          <a:off x="330904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9612" y="521528"/>
          <a:ext cx="3239174"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0764" rIns="145436" bIns="30764" numCol="1" spcCol="1270" anchor="ctr" anchorCtr="0">
          <a:noAutofit/>
        </a:bodyPr>
        <a:lstStyle/>
        <a:p>
          <a:pPr marL="0" lvl="0" indent="0" algn="l" defTabSz="533400">
            <a:lnSpc>
              <a:spcPct val="90000"/>
            </a:lnSpc>
            <a:spcBef>
              <a:spcPct val="0"/>
            </a:spcBef>
            <a:spcAft>
              <a:spcPct val="35000"/>
            </a:spcAft>
            <a:buNone/>
          </a:pPr>
          <a:r>
            <a:rPr lang="en-US" sz="1200" b="0" i="0" u="none" kern="1200" dirty="0"/>
            <a:t>Trained the different models on the training batch.</a:t>
          </a:r>
          <a:endParaRPr lang="en-US" sz="1200" kern="1200" dirty="0"/>
        </a:p>
      </dsp:txBody>
      <dsp:txXfrm>
        <a:off x="3409612" y="521528"/>
        <a:ext cx="3239174" cy="564276"/>
      </dsp:txXfrm>
    </dsp:sp>
    <dsp:sp modelId="{7605329C-2B32-4CD7-9B69-1B3DAB88562E}">
      <dsp:nvSpPr>
        <dsp:cNvPr id="0" name=""/>
        <dsp:cNvSpPr/>
      </dsp:nvSpPr>
      <dsp:spPr>
        <a:xfrm>
          <a:off x="3690698"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Training</a:t>
          </a:r>
          <a:endParaRPr lang="en-US" sz="2400" kern="1200" dirty="0"/>
        </a:p>
      </dsp:txBody>
      <dsp:txXfrm>
        <a:off x="3690698" y="1836462"/>
        <a:ext cx="2677003"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2327" y="1650935"/>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40" y="2280188"/>
          <a:ext cx="3239174" cy="116617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63580" rIns="145436" bIns="635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Evaluated the model on the validation and test batches using the Adam optimizer, binary cross-entropy loss function, and the accuracy metric. I also evaluate the models using the recall metric.</a:t>
          </a:r>
          <a:endParaRPr lang="en-US" sz="1200" kern="1200" dirty="0"/>
        </a:p>
      </dsp:txBody>
      <dsp:txXfrm>
        <a:off x="5082740" y="2280188"/>
        <a:ext cx="3239174" cy="1166170"/>
      </dsp:txXfrm>
    </dsp:sp>
    <dsp:sp modelId="{4C592FDC-E0AC-4F61-ACEF-1C00BD20E463}">
      <dsp:nvSpPr>
        <dsp:cNvPr id="0" name=""/>
        <dsp:cNvSpPr/>
      </dsp:nvSpPr>
      <dsp:spPr>
        <a:xfrm>
          <a:off x="5363825" y="1170445"/>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Evaluating</a:t>
          </a:r>
        </a:p>
      </dsp:txBody>
      <dsp:txXfrm>
        <a:off x="5363825" y="1170445"/>
        <a:ext cx="2677003" cy="386443"/>
      </dsp:txXfrm>
    </dsp:sp>
    <dsp:sp modelId="{3FE75B81-9D06-4F9F-BD87-C2A832B06693}">
      <dsp:nvSpPr>
        <dsp:cNvPr id="0" name=""/>
        <dsp:cNvSpPr/>
      </dsp:nvSpPr>
      <dsp:spPr>
        <a:xfrm>
          <a:off x="6655304" y="1636401"/>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5454"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3102" y="485058"/>
          <a:ext cx="2944704" cy="5750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90" rIns="145436" bIns="34490" numCol="1" spcCol="1270" anchor="ctr" anchorCtr="0">
          <a:noAutofit/>
        </a:bodyPr>
        <a:lstStyle/>
        <a:p>
          <a:pPr marL="0" lvl="0" indent="0" algn="l" defTabSz="533400">
            <a:lnSpc>
              <a:spcPct val="90000"/>
            </a:lnSpc>
            <a:spcBef>
              <a:spcPct val="0"/>
            </a:spcBef>
            <a:spcAft>
              <a:spcPct val="35000"/>
            </a:spcAft>
            <a:buNone/>
          </a:pPr>
          <a:r>
            <a:rPr lang="en-US" sz="1200" b="0" i="0" u="none" kern="1200" dirty="0"/>
            <a:t>Experimented with different numbers of hidden neurons and layers and compare results.</a:t>
          </a:r>
          <a:endParaRPr lang="en-US" sz="1200" kern="1200" dirty="0"/>
        </a:p>
      </dsp:txBody>
      <dsp:txXfrm>
        <a:off x="6903102" y="485058"/>
        <a:ext cx="2944704" cy="575096"/>
      </dsp:txXfrm>
    </dsp:sp>
    <dsp:sp modelId="{85B18390-D674-4D1A-A88C-77F65C5E0FA0}">
      <dsp:nvSpPr>
        <dsp:cNvPr id="0" name=""/>
        <dsp:cNvSpPr/>
      </dsp:nvSpPr>
      <dsp:spPr>
        <a:xfrm>
          <a:off x="7036952"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7036952" y="1836462"/>
        <a:ext cx="2677003" cy="386443"/>
      </dsp:txXfrm>
    </dsp:sp>
    <dsp:sp modelId="{7C951B90-1017-4E6B-808F-061A18AC976C}">
      <dsp:nvSpPr>
        <dsp:cNvPr id="0" name=""/>
        <dsp:cNvSpPr/>
      </dsp:nvSpPr>
      <dsp:spPr>
        <a:xfrm>
          <a:off x="8332706"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r>
              <a:rPr lang="en-US" sz="4000" dirty="0"/>
              <a:t>Pneumonia X Rays</a:t>
            </a:r>
            <a:br>
              <a:rPr lang="en-US" sz="4000" dirty="0">
                <a:latin typeface="Copperplate Gothic Bold" panose="020E0705020206020404" pitchFamily="34" charset="0"/>
              </a:rPr>
            </a:br>
            <a:r>
              <a:rPr lang="en-US" sz="2000" dirty="0">
                <a:latin typeface="+mn-lt"/>
              </a:rPr>
              <a:t>Using Neural Networks to Identify Pneumonia in Chest X Rays</a:t>
            </a:r>
            <a:endParaRPr lang="en-US" sz="4000" dirty="0">
              <a:latin typeface="Copperplate Gothic Bold" panose="020E0705020206020404" pitchFamily="34" charset="0"/>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Three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r>
              <a:rPr lang="en-US" dirty="0"/>
              <a:t>Chest X Rays</a:t>
            </a:r>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r>
              <a:rPr lang="en-US" dirty="0"/>
              <a:t>Identifying </a:t>
            </a:r>
            <a:r>
              <a:rPr lang="en-US" dirty="0" err="1"/>
              <a:t>pnemonia</a:t>
            </a:r>
            <a:endParaRPr lang="en-US" dirty="0"/>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dirty="0"/>
              <a:t>Pneumonia X Rays</a:t>
            </a:r>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Process</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626170578"/>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Pneumonia X Rays</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3889380916"/>
              </p:ext>
            </p:extLst>
          </p:nvPr>
        </p:nvGraphicFramePr>
        <p:xfrm>
          <a:off x="1066800" y="2908299"/>
          <a:ext cx="10058400" cy="1962364"/>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NN Model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0.586</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80%</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0.828</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NN Model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0.753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a:t>NN Model </a:t>
                      </a: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0.513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0.868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0.969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Pneumonia X Rays</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Edward De Jesus</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edejesus196@gmail.com</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https://github.com/edejesus196</a:t>
            </a:r>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dirty="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Pneumonia overview</a:t>
            </a:r>
          </a:p>
          <a:p>
            <a:pPr indent="-228600">
              <a:lnSpc>
                <a:spcPct val="90000"/>
              </a:lnSpc>
              <a:buFont typeface="Arial" panose="020B0604020202020204" pitchFamily="34" charset="0"/>
              <a:buChar char="•"/>
            </a:pPr>
            <a:r>
              <a:rPr lang="en-US" dirty="0"/>
              <a:t>Pneumonia diagnosis</a:t>
            </a:r>
          </a:p>
          <a:p>
            <a:pPr lvl="1">
              <a:lnSpc>
                <a:spcPct val="90000"/>
              </a:lnSpc>
            </a:pPr>
            <a:r>
              <a:rPr lang="en-US" sz="2000" dirty="0"/>
              <a:t>Diagnosis using neural  networks</a:t>
            </a:r>
          </a:p>
          <a:p>
            <a:pPr indent="-228600">
              <a:lnSpc>
                <a:spcPct val="90000"/>
              </a:lnSpc>
              <a:buFont typeface="Arial" panose="020B0604020202020204" pitchFamily="34" charset="0"/>
              <a:buChar char="•"/>
            </a:pPr>
            <a:r>
              <a:rPr lang="en-US" dirty="0"/>
              <a:t>Results</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dirty="0">
                <a:solidFill>
                  <a:srgbClr val="FFFFFF"/>
                </a:solidFill>
                <a:latin typeface="+mn-lt"/>
                <a:ea typeface="+mn-ea"/>
                <a:cs typeface="+mn-cs"/>
              </a:rPr>
              <a:t>Pneumonia X Rays</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one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rPr>
              <a:t>Centers for </a:t>
            </a:r>
            <a:r>
              <a:rPr lang="en-US" cap="none" dirty="0" err="1">
                <a:solidFill>
                  <a:srgbClr val="FFFFFF"/>
                </a:solidFill>
              </a:rPr>
              <a:t>Desea</a:t>
            </a:r>
            <a:r>
              <a:rPr lang="en-US" cap="none" dirty="0">
                <a:solidFill>
                  <a:srgbClr val="FFFFFF"/>
                </a:solidFill>
              </a:rPr>
              <a:t> Contra and </a:t>
            </a:r>
            <a:r>
              <a:rPr lang="en-US" cap="none" dirty="0" err="1">
                <a:solidFill>
                  <a:srgbClr val="FFFFFF"/>
                </a:solidFill>
              </a:rPr>
              <a:t>Prevetion</a:t>
            </a:r>
            <a:r>
              <a:rPr lang="en-US" cap="none" dirty="0">
                <a:solidFill>
                  <a:srgbClr val="FFFFFF"/>
                </a:solidFill>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Pneumonia X Rays</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87EF2293-7479-46BD-A20A-5E6EFEAE1E05}"/>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backgroundRemoval t="208" b="98125" l="2344" r="99740">
                        <a14:foregroundMark x1="0" y1="6458" x2="9462" y2="417"/>
                        <a14:foregroundMark x1="9462" y1="417" x2="83420" y2="10625"/>
                        <a14:foregroundMark x1="83420" y1="10625" x2="95399" y2="9792"/>
                        <a14:foregroundMark x1="95399" y1="9792" x2="99392" y2="16667"/>
                        <a14:foregroundMark x1="99392" y1="16667" x2="99045" y2="44792"/>
                        <a14:foregroundMark x1="99045" y1="44792" x2="96788" y2="54792"/>
                        <a14:foregroundMark x1="96788" y1="54792" x2="90972" y2="66042"/>
                        <a14:foregroundMark x1="90972" y1="66042" x2="85243" y2="72292"/>
                        <a14:foregroundMark x1="85243" y1="72292" x2="76042" y2="91875"/>
                        <a14:foregroundMark x1="76042" y1="91875" x2="70573" y2="93958"/>
                        <a14:foregroundMark x1="94184" y1="40625" x2="71962" y2="76875"/>
                        <a14:foregroundMark x1="71962" y1="76875" x2="98872" y2="22292"/>
                        <a14:foregroundMark x1="98872" y1="22292" x2="70226" y2="91250"/>
                        <a14:foregroundMark x1="70226" y1="91250" x2="92274" y2="58333"/>
                        <a14:foregroundMark x1="92274" y1="58333" x2="85590" y2="95208"/>
                        <a14:foregroundMark x1="85590" y1="95208" x2="97049" y2="83542"/>
                        <a14:foregroundMark x1="97049" y1="83542" x2="98611" y2="94583"/>
                        <a14:foregroundMark x1="98611" y1="94583" x2="87934" y2="97500"/>
                        <a14:foregroundMark x1="87934" y1="97500" x2="69531" y2="81458"/>
                        <a14:foregroundMark x1="88108" y1="25625" x2="46181" y2="95000"/>
                        <a14:foregroundMark x1="46181" y1="95000" x2="89410" y2="25417"/>
                        <a14:foregroundMark x1="89410" y1="25417" x2="81771" y2="53958"/>
                        <a14:foregroundMark x1="81771" y1="53958" x2="60851" y2="97500"/>
                        <a14:foregroundMark x1="60851" y1="97500" x2="97656" y2="47083"/>
                        <a14:foregroundMark x1="97656" y1="47083" x2="68142" y2="95833"/>
                        <a14:foregroundMark x1="68142" y1="95833" x2="65712" y2="83958"/>
                        <a14:foregroundMark x1="65712" y1="83958" x2="82639" y2="35833"/>
                        <a14:foregroundMark x1="82639" y1="35833" x2="65365" y2="99167"/>
                        <a14:foregroundMark x1="65365" y1="99167" x2="98177" y2="41458"/>
                        <a14:foregroundMark x1="98177" y1="41458" x2="87760" y2="95833"/>
                        <a14:foregroundMark x1="87760" y1="95833" x2="93316" y2="2500"/>
                        <a14:foregroundMark x1="93316" y1="2500" x2="91667" y2="47500"/>
                        <a14:foregroundMark x1="91667" y1="47500" x2="99392" y2="26458"/>
                        <a14:foregroundMark x1="99392" y1="26458" x2="85677" y2="86250"/>
                        <a14:foregroundMark x1="85677" y1="86250" x2="93750" y2="3125"/>
                        <a14:foregroundMark x1="93750" y1="3125" x2="91667" y2="90833"/>
                        <a14:foregroundMark x1="91667" y1="90833" x2="99045" y2="46042"/>
                        <a14:foregroundMark x1="99045" y1="46042" x2="97569" y2="86250"/>
                        <a14:foregroundMark x1="97569" y1="86250" x2="98785" y2="25208"/>
                        <a14:foregroundMark x1="98785" y1="25208" x2="67274" y2="78958"/>
                        <a14:foregroundMark x1="67274" y1="78958" x2="49392" y2="97292"/>
                        <a14:foregroundMark x1="49392" y1="97292" x2="51042" y2="82500"/>
                        <a14:foregroundMark x1="51042" y1="82500" x2="82292" y2="36875"/>
                        <a14:foregroundMark x1="82292" y1="36875" x2="39063" y2="93750"/>
                        <a14:foregroundMark x1="39063" y1="93750" x2="34462" y2="79167"/>
                        <a14:foregroundMark x1="34462" y1="79167" x2="74392" y2="30625"/>
                        <a14:foregroundMark x1="74392" y1="30625" x2="2170" y2="79167"/>
                        <a14:foregroundMark x1="2170" y1="79167" x2="13715" y2="50417"/>
                        <a14:foregroundMark x1="13715" y1="50417" x2="57205" y2="17083"/>
                        <a14:foregroundMark x1="57205" y1="17083" x2="2517" y2="69583"/>
                        <a14:foregroundMark x1="2517" y1="69583" x2="47656" y2="26042"/>
                        <a14:foregroundMark x1="47656" y1="26042" x2="67188" y2="15625"/>
                        <a14:foregroundMark x1="67188" y1="15625" x2="41059" y2="66458"/>
                        <a14:foregroundMark x1="41059" y1="66458" x2="22917" y2="94167"/>
                        <a14:foregroundMark x1="22917" y1="94167" x2="25000" y2="90208"/>
                        <a14:foregroundMark x1="21788" y1="88542" x2="3559" y2="88750"/>
                        <a14:foregroundMark x1="3559" y1="88750" x2="17795" y2="88750"/>
                        <a14:foregroundMark x1="17795" y1="88750" x2="22830" y2="88125"/>
                        <a14:foregroundMark x1="22830" y1="88125" x2="3038" y2="96458"/>
                        <a14:foregroundMark x1="3038" y1="96458" x2="20399" y2="96042"/>
                        <a14:foregroundMark x1="20399" y1="96042" x2="30556" y2="96667"/>
                        <a14:foregroundMark x1="30556" y1="96667" x2="9201" y2="98333"/>
                        <a14:foregroundMark x1="9201" y1="98333" x2="24479" y2="97500"/>
                        <a14:foregroundMark x1="24479" y1="97500" x2="3472" y2="88542"/>
                        <a14:foregroundMark x1="3472" y1="88542" x2="5642" y2="78750"/>
                        <a14:foregroundMark x1="5642" y1="78750" x2="4688" y2="77708"/>
                        <a14:foregroundMark x1="23177" y1="24792" x2="1042" y2="44375"/>
                        <a14:foregroundMark x1="1042" y1="44375" x2="44010" y2="13333"/>
                        <a14:foregroundMark x1="44010" y1="13333" x2="1997" y2="55000"/>
                        <a14:foregroundMark x1="1997" y1="55000" x2="22569" y2="39375"/>
                        <a14:foregroundMark x1="22569" y1="39375" x2="1302" y2="66042"/>
                        <a14:foregroundMark x1="1302" y1="66042" x2="12674" y2="56667"/>
                        <a14:foregroundMark x1="12674" y1="56667" x2="4167" y2="65417"/>
                        <a14:foregroundMark x1="4167" y1="65417" x2="30382" y2="33542"/>
                        <a14:foregroundMark x1="30382" y1="33542" x2="12066" y2="39167"/>
                        <a14:foregroundMark x1="12066" y1="39167" x2="18403" y2="29375"/>
                        <a14:foregroundMark x1="18403" y1="29375" x2="2604" y2="26667"/>
                        <a14:foregroundMark x1="2604" y1="26667" x2="7899" y2="20417"/>
                        <a14:foregroundMark x1="7899" y1="20417" x2="2344" y2="18750"/>
                        <a14:foregroundMark x1="2344" y1="18750" x2="10243" y2="14167"/>
                        <a14:foregroundMark x1="10243" y1="14167" x2="10417" y2="14167"/>
                        <a14:foregroundMark x1="94792" y1="94583" x2="99392" y2="94167"/>
                        <a14:foregroundMark x1="99392" y1="94167" x2="94444" y2="96667"/>
                        <a14:foregroundMark x1="94444" y1="96667" x2="98958" y2="89167"/>
                        <a14:foregroundMark x1="98958" y1="89167" x2="98264" y2="77500"/>
                        <a14:foregroundMark x1="98264" y1="77500" x2="99826" y2="67083"/>
                        <a14:foregroundMark x1="99826" y1="67083" x2="99045" y2="63958"/>
                        <a14:foregroundMark x1="97917" y1="208" x2="97917" y2="208"/>
                        <a14:backgroundMark x1="87" y1="3958" x2="632" y2="3681"/>
                        <a14:backgroundMark x1="347" y1="625" x2="347" y2="625"/>
                        <a14:backgroundMark x1="1128" y1="625" x2="1128" y2="625"/>
                        <a14:backgroundMark x1="1910" y1="208" x2="1302" y2="1250"/>
                      </a14:backgroundRemoval>
                    </a14:imgEffect>
                  </a14:imgLayer>
                </a14:imgProps>
              </a:ext>
            </a:extLst>
          </a:blip>
          <a:srcRect l="3180" b="11147"/>
          <a:stretch/>
        </p:blipFill>
        <p:spPr>
          <a:xfrm>
            <a:off x="838200" y="1690688"/>
            <a:ext cx="10515600" cy="4160520"/>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Count</a:t>
            </a: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Pneumonia X Rays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14" name="TextBox 13">
            <a:extLst>
              <a:ext uri="{FF2B5EF4-FFF2-40B4-BE49-F238E27FC236}">
                <a16:creationId xmlns:a16="http://schemas.microsoft.com/office/drawing/2014/main" id="{B27B7FD2-42DA-458E-BC24-23A027F15BC3}"/>
              </a:ext>
            </a:extLst>
          </p:cNvPr>
          <p:cNvSpPr txBox="1"/>
          <p:nvPr/>
        </p:nvSpPr>
        <p:spPr>
          <a:xfrm rot="16200000">
            <a:off x="34294" y="4012814"/>
            <a:ext cx="1330814" cy="276999"/>
          </a:xfrm>
          <a:prstGeom prst="rect">
            <a:avLst/>
          </a:prstGeom>
          <a:noFill/>
        </p:spPr>
        <p:txBody>
          <a:bodyPr wrap="none" rtlCol="0">
            <a:spAutoFit/>
          </a:bodyPr>
          <a:lstStyle/>
          <a:p>
            <a:r>
              <a:rPr lang="en-US" sz="1200" dirty="0">
                <a:solidFill>
                  <a:schemeClr val="tx1">
                    <a:lumMod val="50000"/>
                    <a:lumOff val="50000"/>
                  </a:schemeClr>
                </a:solidFill>
              </a:rPr>
              <a:t>Count in the US</a:t>
            </a:r>
          </a:p>
        </p:txBody>
      </p:sp>
      <p:sp>
        <p:nvSpPr>
          <p:cNvPr id="8" name="TextBox 7">
            <a:extLst>
              <a:ext uri="{FF2B5EF4-FFF2-40B4-BE49-F238E27FC236}">
                <a16:creationId xmlns:a16="http://schemas.microsoft.com/office/drawing/2014/main" id="{4A8492A9-5319-45AB-A1DB-5ACD79631254}"/>
              </a:ext>
            </a:extLst>
          </p:cNvPr>
          <p:cNvSpPr txBox="1"/>
          <p:nvPr/>
        </p:nvSpPr>
        <p:spPr>
          <a:xfrm>
            <a:off x="9447438" y="5972974"/>
            <a:ext cx="1069524" cy="261610"/>
          </a:xfrm>
          <a:prstGeom prst="rect">
            <a:avLst/>
          </a:prstGeom>
          <a:noFill/>
        </p:spPr>
        <p:txBody>
          <a:bodyPr wrap="none" rtlCol="0">
            <a:spAutoFit/>
          </a:bodyPr>
          <a:lstStyle/>
          <a:p>
            <a:r>
              <a:rPr lang="en-US" sz="1050" dirty="0">
                <a:solidFill>
                  <a:schemeClr val="tx1">
                    <a:lumMod val="50000"/>
                    <a:lumOff val="50000"/>
                  </a:schemeClr>
                </a:solidFill>
              </a:rPr>
              <a:t>Source: CDC</a:t>
            </a:r>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two</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Bronchopneumonia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Patchy areas</a:t>
            </a:r>
          </a:p>
          <a:p>
            <a:r>
              <a:rPr lang="en-US" dirty="0"/>
              <a:t>Spreads throughout lungs</a:t>
            </a:r>
          </a:p>
        </p:txBody>
      </p:sp>
      <p:pic>
        <p:nvPicPr>
          <p:cNvPr id="11" name="Content Placeholder 10" descr="A close - up of a person's chest&#10;&#10;Description automatically generated with low confidence">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tretch>
            <a:fillRect/>
          </a:stretch>
        </p:blipFill>
        <p:spPr>
          <a:xfrm>
            <a:off x="6621688" y="2011363"/>
            <a:ext cx="4533449"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7</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420579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Atypical 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Spreads throughout lungs</a:t>
            </a:r>
          </a:p>
          <a:p>
            <a:r>
              <a:rPr lang="en-US" dirty="0"/>
              <a:t>Concentrates in the perihilar region of the lungs</a:t>
            </a:r>
          </a:p>
        </p:txBody>
      </p:sp>
      <p:pic>
        <p:nvPicPr>
          <p:cNvPr id="11" name="Content Placeholder 10">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rcRect/>
          <a:stretch/>
        </p:blipFill>
        <p:spPr>
          <a:xfrm>
            <a:off x="6807994" y="2011363"/>
            <a:ext cx="4160837"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134833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Lobar 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Fluid localizes to single lobe</a:t>
            </a:r>
          </a:p>
          <a:p>
            <a:r>
              <a:rPr lang="en-US" dirty="0"/>
              <a:t>Concentrates in a region of the lungs</a:t>
            </a:r>
          </a:p>
        </p:txBody>
      </p:sp>
      <p:pic>
        <p:nvPicPr>
          <p:cNvPr id="11" name="Content Placeholder 10">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rcRect/>
          <a:stretch/>
        </p:blipFill>
        <p:spPr>
          <a:xfrm>
            <a:off x="6807994" y="2011363"/>
            <a:ext cx="4160837"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1006399475"/>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TotalTime>
  <Words>295</Words>
  <Application>Microsoft Office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Copperplate Gothic Bold</vt:lpstr>
      <vt:lpstr>Elephant</vt:lpstr>
      <vt:lpstr>Brush</vt:lpstr>
      <vt:lpstr>Pneumonia X Rays Using Neural Networks to Identify Pneumonia in Chest X Rays</vt:lpstr>
      <vt:lpstr>Agenda</vt:lpstr>
      <vt:lpstr>Topic one</vt:lpstr>
      <vt:lpstr>About 50,000 people die from pneumonia each year in the United States.</vt:lpstr>
      <vt:lpstr>Count</vt:lpstr>
      <vt:lpstr>Topic two</vt:lpstr>
      <vt:lpstr>Bronchopneumonia</vt:lpstr>
      <vt:lpstr>Atypical pneumonia</vt:lpstr>
      <vt:lpstr>Lobar pneumonia</vt:lpstr>
      <vt:lpstr>Topic Three</vt:lpstr>
      <vt:lpstr>Chest X Rays</vt:lpstr>
      <vt:lpstr>Process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23</cp:revision>
  <dcterms:created xsi:type="dcterms:W3CDTF">2021-01-30T20:45:18Z</dcterms:created>
  <dcterms:modified xsi:type="dcterms:W3CDTF">2021-02-01T13:43:54Z</dcterms:modified>
</cp:coreProperties>
</file>